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5" r:id="rId4"/>
    <p:sldId id="266" r:id="rId5"/>
    <p:sldId id="261" r:id="rId6"/>
    <p:sldId id="259" r:id="rId7"/>
    <p:sldId id="260" r:id="rId8"/>
    <p:sldId id="257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hht3ikA+uPmNTnErOc6hmrKZaN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FF"/>
    <a:srgbClr val="FDC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703"/>
  </p:normalViewPr>
  <p:slideViewPr>
    <p:cSldViewPr snapToGrid="0">
      <p:cViewPr>
        <p:scale>
          <a:sx n="92" d="100"/>
          <a:sy n="92" d="100"/>
        </p:scale>
        <p:origin x="16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sv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" name="Google Shape;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356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07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1" name="Google Shape;9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86493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1" name="Google Shape;9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46453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6" name="Google Shape;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title"/>
          </p:nvPr>
        </p:nvSpPr>
        <p:spPr>
          <a:xfrm>
            <a:off x="930797" y="3777143"/>
            <a:ext cx="10515600" cy="77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ee59723ee_0_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g10ee59723ee_0_5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g10ee59723ee_0_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g10ee59723ee_0_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g10ee59723ee_0_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ee59723ee_0_6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g10ee59723ee_0_6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g10ee59723ee_0_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g10ee59723ee_0_6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g10ee59723ee_0_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10ee59723ee_0_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g10ee59723ee_0_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g10ee59723ee_0_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g10ee59723ee_0_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0ee59723ee_0_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" name="Google Shape;20;g10ee59723ee_0_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96551" y="6390016"/>
            <a:ext cx="803574" cy="29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ee59723ee_0_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10ee59723ee_0_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g10ee59723ee_0_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g10ee59723ee_0_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10ee59723ee_0_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10ee59723ee_0_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10ee59723ee_0_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g10ee59723ee_0_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g10ee59723ee_0_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10ee59723ee_0_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g10ee59723ee_0_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10ee59723ee_0_2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g10ee59723ee_0_2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g10ee59723ee_0_2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g10ee59723ee_0_2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g10ee59723ee_0_2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g10ee59723ee_0_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g10ee59723ee_0_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g10ee59723ee_0_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10ee59723ee_0_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g10ee59723ee_0_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g10ee59723ee_0_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g10ee59723ee_0_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0ee59723ee_0_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g10ee59723ee_0_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g10ee59723ee_0_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0ee59723ee_0_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10ee59723ee_0_4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5" name="Google Shape;55;g10ee59723ee_0_4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" name="Google Shape;56;g10ee59723ee_0_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g10ee59723ee_0_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10ee59723ee_0_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0ee59723ee_0_4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g10ee59723ee_0_4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g10ee59723ee_0_4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g10ee59723ee_0_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g10ee59723ee_0_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10ee59723ee_0_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14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"/>
          <p:cNvSpPr txBox="1">
            <a:spLocks noGrp="1"/>
          </p:cNvSpPr>
          <p:nvPr>
            <p:ph type="title"/>
          </p:nvPr>
        </p:nvSpPr>
        <p:spPr>
          <a:xfrm>
            <a:off x="6766560" y="5080883"/>
            <a:ext cx="5087740" cy="151074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Team Name : </a:t>
            </a:r>
            <a:r>
              <a:rPr lang="en-US" sz="1900" dirty="0" err="1">
                <a:solidFill>
                  <a:schemeClr val="dk1"/>
                </a:solidFill>
              </a:rPr>
              <a:t>PipInstall</a:t>
            </a:r>
            <a:endParaRPr sz="1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1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1900" dirty="0">
                <a:solidFill>
                  <a:schemeClr val="dk1"/>
                </a:solidFill>
              </a:rPr>
              <a:t>Team </a:t>
            </a:r>
            <a:r>
              <a:rPr lang="en-US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Details: Khushi Garg-IIIT Pune</a:t>
            </a:r>
            <a:br>
              <a:rPr lang="en-US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       Aastha Joshi- GEHU</a:t>
            </a:r>
            <a:br>
              <a:rPr lang="en-US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       Anngha C </a:t>
            </a:r>
            <a:r>
              <a:rPr lang="en-US" sz="19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Panigrahi</a:t>
            </a:r>
            <a:r>
              <a:rPr lang="en-US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-IIIT </a:t>
            </a:r>
            <a:r>
              <a:rPr lang="en-US" sz="19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Bh</a:t>
            </a:r>
            <a:endParaRPr sz="1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loud 1">
            <a:extLst>
              <a:ext uri="{FF2B5EF4-FFF2-40B4-BE49-F238E27FC236}">
                <a16:creationId xmlns:a16="http://schemas.microsoft.com/office/drawing/2014/main" id="{07704625-1998-CC42-8ECF-1567133558DD}"/>
              </a:ext>
            </a:extLst>
          </p:cNvPr>
          <p:cNvSpPr/>
          <p:nvPr/>
        </p:nvSpPr>
        <p:spPr>
          <a:xfrm>
            <a:off x="5219700" y="185057"/>
            <a:ext cx="2019300" cy="1317172"/>
          </a:xfrm>
          <a:prstGeom prst="cloud">
            <a:avLst/>
          </a:prstGeom>
          <a:solidFill>
            <a:schemeClr val="accent1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22CE3C-FD9A-8E4B-8510-CC9E0B9C14EB}"/>
              </a:ext>
            </a:extLst>
          </p:cNvPr>
          <p:cNvSpPr txBox="1"/>
          <p:nvPr/>
        </p:nvSpPr>
        <p:spPr>
          <a:xfrm>
            <a:off x="5464628" y="366589"/>
            <a:ext cx="17743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2"/>
                </a:solidFill>
              </a:rPr>
              <a:t>I wish I could have this kalamkari incorporated into my hijab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47FFF3-192A-5B40-BBC8-FE3725F61B3F}"/>
              </a:ext>
            </a:extLst>
          </p:cNvPr>
          <p:cNvSpPr/>
          <p:nvPr/>
        </p:nvSpPr>
        <p:spPr>
          <a:xfrm>
            <a:off x="5464628" y="1502229"/>
            <a:ext cx="206829" cy="20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6808ADE-5933-4C42-9B3E-701D6C5AF808}"/>
              </a:ext>
            </a:extLst>
          </p:cNvPr>
          <p:cNvSpPr/>
          <p:nvPr/>
        </p:nvSpPr>
        <p:spPr>
          <a:xfrm>
            <a:off x="5295901" y="1709057"/>
            <a:ext cx="106136" cy="1197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6B0DEE5E-FDBC-F84A-903D-0DB33EFC9654}"/>
              </a:ext>
            </a:extLst>
          </p:cNvPr>
          <p:cNvSpPr/>
          <p:nvPr/>
        </p:nvSpPr>
        <p:spPr>
          <a:xfrm>
            <a:off x="0" y="221239"/>
            <a:ext cx="2019300" cy="1317172"/>
          </a:xfrm>
          <a:prstGeom prst="cloud">
            <a:avLst/>
          </a:prstGeom>
          <a:solidFill>
            <a:schemeClr val="accent1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2A82B0-343D-734B-BE5C-49851ACB1DF0}"/>
              </a:ext>
            </a:extLst>
          </p:cNvPr>
          <p:cNvSpPr txBox="1"/>
          <p:nvPr/>
        </p:nvSpPr>
        <p:spPr>
          <a:xfrm>
            <a:off x="266700" y="510493"/>
            <a:ext cx="17770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All these designs but nowhere to display them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89FC048-9301-A549-BD18-755EA0047558}"/>
              </a:ext>
            </a:extLst>
          </p:cNvPr>
          <p:cNvSpPr/>
          <p:nvPr/>
        </p:nvSpPr>
        <p:spPr>
          <a:xfrm>
            <a:off x="1393371" y="1538411"/>
            <a:ext cx="206829" cy="20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9AF108F-71C5-7844-AEE5-439854BE417A}"/>
              </a:ext>
            </a:extLst>
          </p:cNvPr>
          <p:cNvSpPr/>
          <p:nvPr/>
        </p:nvSpPr>
        <p:spPr>
          <a:xfrm>
            <a:off x="1650546" y="1709057"/>
            <a:ext cx="106136" cy="1197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7494-290D-B94B-939A-0D12229C9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4421" y="351608"/>
            <a:ext cx="12552218" cy="507394"/>
          </a:xfrm>
        </p:spPr>
        <p:txBody>
          <a:bodyPr/>
          <a:lstStyle/>
          <a:p>
            <a:r>
              <a:rPr lang="en-US" sz="4000" dirty="0"/>
              <a:t>Solution: Bridging Tradition with Innovation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45EFE2-BC0E-9B4E-9B1B-632E1B5C5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27812" y="1055565"/>
            <a:ext cx="4936375" cy="1239065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 Digital Platform for Designers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9F351C-3E20-184B-911F-2D4C0BAFB60D}"/>
              </a:ext>
            </a:extLst>
          </p:cNvPr>
          <p:cNvSpPr txBox="1"/>
          <p:nvPr/>
        </p:nvSpPr>
        <p:spPr>
          <a:xfrm>
            <a:off x="0" y="2083610"/>
            <a:ext cx="12192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In an era where Gen Z often feels disconnected from traditional cultural heritage, there is a growing need to create innovative solutions that bridge this gap. Local textile traditions, such as </a:t>
            </a:r>
            <a:r>
              <a:rPr lang="en-US" sz="2000" dirty="0" err="1"/>
              <a:t>Bandhani</a:t>
            </a:r>
            <a:r>
              <a:rPr lang="en-US" sz="2000" dirty="0"/>
              <a:t> from Gujarat, Kalamkari from Andhra Pradesh, and Phulkari from Punjab, are rich with history and craftsmanship but risk becoming obsolete as modern fashion trends evolve.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88AD56-A608-1E40-94E0-021DA0EC2D47}"/>
              </a:ext>
            </a:extLst>
          </p:cNvPr>
          <p:cNvSpPr txBox="1"/>
          <p:nvPr/>
        </p:nvSpPr>
        <p:spPr>
          <a:xfrm>
            <a:off x="0" y="3727208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PROPOSAL: </a:t>
            </a:r>
            <a:r>
              <a:rPr lang="en-US" sz="2000" b="1" dirty="0"/>
              <a:t>An interactive digital platform</a:t>
            </a:r>
            <a:r>
              <a:rPr lang="en-US" sz="2000" dirty="0"/>
              <a:t> that enables designers to showcase their work and play an AI-driven trend game to generate new prints and designs inspired by traditional local textiles.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F65099-E1D5-0445-B67A-E0E28F207F03}"/>
              </a:ext>
            </a:extLst>
          </p:cNvPr>
          <p:cNvSpPr txBox="1"/>
          <p:nvPr/>
        </p:nvSpPr>
        <p:spPr>
          <a:xfrm>
            <a:off x="2650738" y="5351439"/>
            <a:ext cx="6384174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u="sng" dirty="0" err="1"/>
              <a:t>TrendWeave</a:t>
            </a:r>
            <a:r>
              <a:rPr lang="en-US" sz="2000" dirty="0"/>
              <a:t>- Showcase Their Own Prints</a:t>
            </a:r>
            <a:br>
              <a:rPr lang="en-US" sz="2000" dirty="0"/>
            </a:br>
            <a:r>
              <a:rPr lang="en-US" sz="2000" u="sng" dirty="0"/>
              <a:t>Fashion Roulette-AI </a:t>
            </a:r>
            <a:r>
              <a:rPr lang="en-US" sz="2000" dirty="0"/>
              <a:t>driven Trend Game</a:t>
            </a:r>
          </a:p>
          <a:p>
            <a:r>
              <a:rPr lang="en-US" sz="2000" u="sng" dirty="0"/>
              <a:t>Outfit Challenges </a:t>
            </a:r>
            <a:r>
              <a:rPr lang="en-US" sz="2000" dirty="0"/>
              <a:t>-Where designers may compete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17086C-AD21-B944-9C8F-F37330FC6622}"/>
              </a:ext>
            </a:extLst>
          </p:cNvPr>
          <p:cNvSpPr txBox="1"/>
          <p:nvPr/>
        </p:nvSpPr>
        <p:spPr>
          <a:xfrm>
            <a:off x="2975956" y="3279268"/>
            <a:ext cx="6384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11DAB6-8324-EE49-9EB2-EB8FE416CA45}"/>
              </a:ext>
            </a:extLst>
          </p:cNvPr>
          <p:cNvSpPr txBox="1"/>
          <p:nvPr/>
        </p:nvSpPr>
        <p:spPr>
          <a:xfrm>
            <a:off x="2650738" y="4631656"/>
            <a:ext cx="63841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DESIGN-VERSE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23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8;p2">
            <a:extLst>
              <a:ext uri="{FF2B5EF4-FFF2-40B4-BE49-F238E27FC236}">
                <a16:creationId xmlns:a16="http://schemas.microsoft.com/office/drawing/2014/main" id="{AB679B1B-80DF-4D44-913A-652DC41960DD}"/>
              </a:ext>
            </a:extLst>
          </p:cNvPr>
          <p:cNvSpPr txBox="1">
            <a:spLocks/>
          </p:cNvSpPr>
          <p:nvPr/>
        </p:nvSpPr>
        <p:spPr>
          <a:xfrm>
            <a:off x="311676" y="1441929"/>
            <a:ext cx="3682808" cy="481449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4400"/>
            </a:pPr>
            <a:endParaRPr lang="en-US" sz="3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88;p2">
            <a:extLst>
              <a:ext uri="{FF2B5EF4-FFF2-40B4-BE49-F238E27FC236}">
                <a16:creationId xmlns:a16="http://schemas.microsoft.com/office/drawing/2014/main" id="{9F22FBCF-51F8-244A-A132-5AC1F22F1EAE}"/>
              </a:ext>
            </a:extLst>
          </p:cNvPr>
          <p:cNvSpPr txBox="1">
            <a:spLocks/>
          </p:cNvSpPr>
          <p:nvPr/>
        </p:nvSpPr>
        <p:spPr>
          <a:xfrm>
            <a:off x="4410435" y="1489876"/>
            <a:ext cx="3682807" cy="476654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4400"/>
            </a:pPr>
            <a:endParaRPr lang="en-US" sz="3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88;p2">
            <a:extLst>
              <a:ext uri="{FF2B5EF4-FFF2-40B4-BE49-F238E27FC236}">
                <a16:creationId xmlns:a16="http://schemas.microsoft.com/office/drawing/2014/main" id="{2968A3E2-AC9E-8B45-BDC3-4FD65BA9DE59}"/>
              </a:ext>
            </a:extLst>
          </p:cNvPr>
          <p:cNvSpPr txBox="1">
            <a:spLocks/>
          </p:cNvSpPr>
          <p:nvPr/>
        </p:nvSpPr>
        <p:spPr>
          <a:xfrm>
            <a:off x="8509193" y="1441928"/>
            <a:ext cx="3682807" cy="476654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4400"/>
            </a:pPr>
            <a:endParaRPr lang="en-US" sz="3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49843C-EF25-4B4C-A256-27B1E12821DC}"/>
              </a:ext>
            </a:extLst>
          </p:cNvPr>
          <p:cNvSpPr txBox="1"/>
          <p:nvPr/>
        </p:nvSpPr>
        <p:spPr>
          <a:xfrm>
            <a:off x="311676" y="1704724"/>
            <a:ext cx="368280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 create an engaging online platform for designers where they can:</a:t>
            </a:r>
          </a:p>
          <a:p>
            <a:r>
              <a:rPr lang="en-US" dirty="0"/>
              <a:t>1. *</a:t>
            </a:r>
            <a:r>
              <a:rPr lang="en-US" b="1" u="sng" dirty="0"/>
              <a:t>Showcase Their Own Prints*: </a:t>
            </a:r>
            <a:r>
              <a:rPr lang="en-US" dirty="0"/>
              <a:t>Designers can upload and display their own textile designs inspired by local traditions (e.g., </a:t>
            </a:r>
            <a:r>
              <a:rPr lang="en-US" dirty="0" err="1"/>
              <a:t>Bandhani</a:t>
            </a:r>
            <a:r>
              <a:rPr lang="en-US" dirty="0"/>
              <a:t>).</a:t>
            </a:r>
          </a:p>
          <a:p>
            <a:r>
              <a:rPr lang="en-US" dirty="0"/>
              <a:t>2. </a:t>
            </a:r>
            <a:r>
              <a:rPr lang="en-US" b="1" u="sng" dirty="0"/>
              <a:t>*Trend Game with AI*: </a:t>
            </a:r>
            <a:r>
              <a:rPr lang="en-US" dirty="0"/>
              <a:t>Designers can participate in a trend game where an AI generates new print designs based on local textiles. These AI-generated designs aim to modernize traditional patterns and make them appealing to Gen Z.</a:t>
            </a:r>
          </a:p>
          <a:p>
            <a:r>
              <a:rPr lang="en-US" dirty="0"/>
              <a:t>3. </a:t>
            </a:r>
            <a:r>
              <a:rPr lang="en-US" b="1" u="sng" dirty="0"/>
              <a:t>*Outfit Challenges*: </a:t>
            </a:r>
            <a:r>
              <a:rPr lang="en-US" dirty="0"/>
              <a:t>Designers can submit their fashion looks based on specific themes. The best submissions will be featured on the homepage, providing exposure and engagement for the designers.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FB824D-766D-1947-80B5-A05BA825BC0F}"/>
              </a:ext>
            </a:extLst>
          </p:cNvPr>
          <p:cNvSpPr txBox="1"/>
          <p:nvPr/>
        </p:nvSpPr>
        <p:spPr>
          <a:xfrm>
            <a:off x="4410434" y="1542263"/>
            <a:ext cx="3682807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*</a:t>
            </a:r>
            <a:r>
              <a:rPr lang="en-US" b="1" u="sng" dirty="0"/>
              <a:t>Designer Profiles*: </a:t>
            </a:r>
            <a:r>
              <a:rPr lang="en-US" dirty="0"/>
              <a:t>Each designer can create a profile, add their bio, and showcase their portfolio of prints and designs.</a:t>
            </a:r>
          </a:p>
          <a:p>
            <a:r>
              <a:rPr lang="en-US" dirty="0"/>
              <a:t>2. *</a:t>
            </a:r>
            <a:r>
              <a:rPr lang="en-US" b="1" u="sng" dirty="0"/>
              <a:t>Print Upload &amp; Display</a:t>
            </a:r>
            <a:r>
              <a:rPr lang="en-US" dirty="0"/>
              <a:t>*: A section for designers to upload their own prints, categorized by local textile inspiration.</a:t>
            </a:r>
          </a:p>
          <a:p>
            <a:r>
              <a:rPr lang="en-US" dirty="0"/>
              <a:t>3. *</a:t>
            </a:r>
            <a:r>
              <a:rPr lang="en-US" b="1" u="sng" dirty="0"/>
              <a:t>AI Trend Game*: </a:t>
            </a:r>
            <a:r>
              <a:rPr lang="en-US" dirty="0"/>
              <a:t>An interactive game where AI generates new print designs based on traditional textiles, which designers can use as inspiration or adapt into their own creations.</a:t>
            </a:r>
          </a:p>
          <a:p>
            <a:r>
              <a:rPr lang="en-US" dirty="0"/>
              <a:t>4. *</a:t>
            </a:r>
            <a:r>
              <a:rPr lang="en-US" b="1" u="sng" dirty="0"/>
              <a:t>Outfit Challenges</a:t>
            </a:r>
            <a:r>
              <a:rPr lang="en-US" dirty="0"/>
              <a:t>*: Themed challenges where designers can submit their fashion looks. These challenges will have themes related to seasons, events, or specific cultural elements.</a:t>
            </a:r>
          </a:p>
          <a:p>
            <a:r>
              <a:rPr lang="en-US" dirty="0"/>
              <a:t>5. </a:t>
            </a:r>
            <a:r>
              <a:rPr lang="en-US" b="1" u="sng" dirty="0"/>
              <a:t>*Homepage Features</a:t>
            </a:r>
            <a:r>
              <a:rPr lang="en-US" dirty="0"/>
              <a:t>*: A rotating showcase of top designs and prints, with special features for designers who win the outfit challenges or receive high engagement.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67BC49-8A0F-1F42-AE57-D5D4A3A87172}"/>
              </a:ext>
            </a:extLst>
          </p:cNvPr>
          <p:cNvSpPr txBox="1"/>
          <p:nvPr/>
        </p:nvSpPr>
        <p:spPr>
          <a:xfrm>
            <a:off x="8509192" y="1704724"/>
            <a:ext cx="3682808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*</a:t>
            </a:r>
            <a:r>
              <a:rPr lang="en-US" b="1" u="sng" dirty="0"/>
              <a:t>Cultural Preservation</a:t>
            </a:r>
            <a:r>
              <a:rPr lang="en-US" dirty="0"/>
              <a:t>*: Promote the use of traditional textiles and patterns in modern fashion, preserving cultural heritage.</a:t>
            </a:r>
          </a:p>
          <a:p>
            <a:r>
              <a:rPr lang="en-US" dirty="0"/>
              <a:t>2. *</a:t>
            </a:r>
            <a:r>
              <a:rPr lang="en-US" b="1" u="sng" dirty="0"/>
              <a:t>Engagement &amp; Community Building</a:t>
            </a:r>
            <a:r>
              <a:rPr lang="en-US" dirty="0"/>
              <a:t>*: Create a vibrant community of designers who can interact, collaborate, and compete in a friendly environment.</a:t>
            </a:r>
          </a:p>
          <a:p>
            <a:r>
              <a:rPr lang="en-US" dirty="0"/>
              <a:t>3. *</a:t>
            </a:r>
            <a:r>
              <a:rPr lang="en-US" b="1" u="sng" dirty="0"/>
              <a:t>Exposure for Designers</a:t>
            </a:r>
            <a:r>
              <a:rPr lang="en-US" dirty="0"/>
              <a:t>*: Provide a platform for emerging designers to gain recognition and grow their audience.</a:t>
            </a:r>
          </a:p>
          <a:p>
            <a:r>
              <a:rPr lang="en-US" dirty="0"/>
              <a:t>4. *</a:t>
            </a:r>
            <a:r>
              <a:rPr lang="en-US" b="1" u="sng" dirty="0"/>
              <a:t>Innovation in Fashion</a:t>
            </a:r>
            <a:r>
              <a:rPr lang="en-US" dirty="0"/>
              <a:t>*: Encourage the fusion of traditional and contemporary fashion through AI-generated designs and creative challenges.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DAEE61-0B43-BE41-8CC7-A353EBAB4B6B}"/>
              </a:ext>
            </a:extLst>
          </p:cNvPr>
          <p:cNvSpPr txBox="1"/>
          <p:nvPr/>
        </p:nvSpPr>
        <p:spPr>
          <a:xfrm>
            <a:off x="311676" y="848866"/>
            <a:ext cx="36828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OBJECTIVE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2C3A6A-F3AE-1E42-BEE2-48170D225E24}"/>
              </a:ext>
            </a:extLst>
          </p:cNvPr>
          <p:cNvSpPr txBox="1"/>
          <p:nvPr/>
        </p:nvSpPr>
        <p:spPr>
          <a:xfrm>
            <a:off x="4410433" y="857009"/>
            <a:ext cx="36828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FEATURES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A0CE25-1054-7041-9B43-5BA64262085A}"/>
              </a:ext>
            </a:extLst>
          </p:cNvPr>
          <p:cNvSpPr txBox="1"/>
          <p:nvPr/>
        </p:nvSpPr>
        <p:spPr>
          <a:xfrm>
            <a:off x="8509193" y="848865"/>
            <a:ext cx="36828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111822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8;p2">
            <a:extLst>
              <a:ext uri="{FF2B5EF4-FFF2-40B4-BE49-F238E27FC236}">
                <a16:creationId xmlns:a16="http://schemas.microsoft.com/office/drawing/2014/main" id="{AB679B1B-80DF-4D44-913A-652DC41960DD}"/>
              </a:ext>
            </a:extLst>
          </p:cNvPr>
          <p:cNvSpPr txBox="1">
            <a:spLocks/>
          </p:cNvSpPr>
          <p:nvPr/>
        </p:nvSpPr>
        <p:spPr>
          <a:xfrm>
            <a:off x="311676" y="1441929"/>
            <a:ext cx="3682808" cy="481449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4400"/>
            </a:pPr>
            <a:endParaRPr lang="en-US" sz="3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88;p2">
            <a:extLst>
              <a:ext uri="{FF2B5EF4-FFF2-40B4-BE49-F238E27FC236}">
                <a16:creationId xmlns:a16="http://schemas.microsoft.com/office/drawing/2014/main" id="{9F22FBCF-51F8-244A-A132-5AC1F22F1EAE}"/>
              </a:ext>
            </a:extLst>
          </p:cNvPr>
          <p:cNvSpPr txBox="1">
            <a:spLocks/>
          </p:cNvSpPr>
          <p:nvPr/>
        </p:nvSpPr>
        <p:spPr>
          <a:xfrm>
            <a:off x="4410435" y="1489876"/>
            <a:ext cx="3682807" cy="476654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4400"/>
            </a:pPr>
            <a:endParaRPr lang="en-US" sz="3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88;p2">
            <a:extLst>
              <a:ext uri="{FF2B5EF4-FFF2-40B4-BE49-F238E27FC236}">
                <a16:creationId xmlns:a16="http://schemas.microsoft.com/office/drawing/2014/main" id="{2968A3E2-AC9E-8B45-BDC3-4FD65BA9DE59}"/>
              </a:ext>
            </a:extLst>
          </p:cNvPr>
          <p:cNvSpPr txBox="1">
            <a:spLocks/>
          </p:cNvSpPr>
          <p:nvPr/>
        </p:nvSpPr>
        <p:spPr>
          <a:xfrm>
            <a:off x="8509193" y="1441928"/>
            <a:ext cx="3682807" cy="476654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4400"/>
            </a:pPr>
            <a:endParaRPr lang="en-US" sz="3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49843C-EF25-4B4C-A256-27B1E12821DC}"/>
              </a:ext>
            </a:extLst>
          </p:cNvPr>
          <p:cNvSpPr txBox="1"/>
          <p:nvPr/>
        </p:nvSpPr>
        <p:spPr>
          <a:xfrm>
            <a:off x="311676" y="1704724"/>
            <a:ext cx="368280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*</a:t>
            </a:r>
            <a:r>
              <a:rPr lang="en-US" b="1" u="sng" dirty="0"/>
              <a:t>Emerging and Established Designers</a:t>
            </a:r>
            <a:r>
              <a:rPr lang="en-US" dirty="0"/>
              <a:t>*: Looking for innovative ways to showcase their work and gain exposure.</a:t>
            </a:r>
          </a:p>
          <a:p>
            <a:r>
              <a:rPr lang="en-US" dirty="0"/>
              <a:t>2. *</a:t>
            </a:r>
            <a:r>
              <a:rPr lang="en-US" b="1" u="sng" dirty="0"/>
              <a:t>Gen Z Fashion Enthusiasts</a:t>
            </a:r>
            <a:r>
              <a:rPr lang="en-US" dirty="0"/>
              <a:t>*: Interested in unique, culturally rich fashion trends.</a:t>
            </a:r>
          </a:p>
          <a:p>
            <a:r>
              <a:rPr lang="en-US" dirty="0"/>
              <a:t>3. *</a:t>
            </a:r>
            <a:r>
              <a:rPr lang="en-US" b="1" u="sng" dirty="0"/>
              <a:t>Fashion Industry Stakeholders</a:t>
            </a:r>
            <a:r>
              <a:rPr lang="en-US" dirty="0"/>
              <a:t>*: Including brands, influencers, and consumers looking for fresh and innovative designs.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FB824D-766D-1947-80B5-A05BA825BC0F}"/>
              </a:ext>
            </a:extLst>
          </p:cNvPr>
          <p:cNvSpPr txBox="1"/>
          <p:nvPr/>
        </p:nvSpPr>
        <p:spPr>
          <a:xfrm>
            <a:off x="4410434" y="1542263"/>
            <a:ext cx="3682807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*</a:t>
            </a:r>
            <a:r>
              <a:rPr lang="en-US" b="1" u="sng" dirty="0"/>
              <a:t>User Engagement</a:t>
            </a:r>
            <a:r>
              <a:rPr lang="en-US" dirty="0"/>
              <a:t>*: Number of active designers, print uploads, and challenge submissions.</a:t>
            </a:r>
          </a:p>
          <a:p>
            <a:r>
              <a:rPr lang="en-US" dirty="0"/>
              <a:t>2. *</a:t>
            </a:r>
            <a:r>
              <a:rPr lang="en-US" b="1" u="sng" dirty="0"/>
              <a:t>Platform Traffic</a:t>
            </a:r>
            <a:r>
              <a:rPr lang="en-US" dirty="0"/>
              <a:t>*: Website visits and time spent on the platform.</a:t>
            </a:r>
          </a:p>
          <a:p>
            <a:r>
              <a:rPr lang="en-US" dirty="0"/>
              <a:t>3. *</a:t>
            </a:r>
            <a:r>
              <a:rPr lang="en-US" b="1" u="sng" dirty="0"/>
              <a:t>Social Media Buzz</a:t>
            </a:r>
            <a:r>
              <a:rPr lang="en-US" dirty="0"/>
              <a:t>*: Mentions, shares, and engagement on social media platforms.</a:t>
            </a:r>
          </a:p>
          <a:p>
            <a:r>
              <a:rPr lang="en-US" dirty="0"/>
              <a:t>4. *</a:t>
            </a:r>
            <a:r>
              <a:rPr lang="en-US" b="1" u="sng" dirty="0"/>
              <a:t>Designer Recognition</a:t>
            </a:r>
            <a:r>
              <a:rPr lang="en-US" dirty="0"/>
              <a:t>*: Number of designers getting featured on the homepage and their subsequent growth in followers and opportunities.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67BC49-8A0F-1F42-AE57-D5D4A3A87172}"/>
              </a:ext>
            </a:extLst>
          </p:cNvPr>
          <p:cNvSpPr txBox="1"/>
          <p:nvPr/>
        </p:nvSpPr>
        <p:spPr>
          <a:xfrm>
            <a:off x="8509192" y="1812445"/>
            <a:ext cx="368280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IN" sz="1400" dirty="0"/>
            </a:br>
            <a:r>
              <a:rPr lang="en-IN" b="1" u="sng" dirty="0"/>
              <a:t>Frontend</a:t>
            </a:r>
            <a:r>
              <a:rPr lang="en-IN" dirty="0"/>
              <a:t>: React JS, </a:t>
            </a:r>
            <a:r>
              <a:rPr lang="en-IN" dirty="0" err="1"/>
              <a:t>ExpressJS</a:t>
            </a:r>
            <a:endParaRPr lang="en-IN" dirty="0"/>
          </a:p>
          <a:p>
            <a:pPr algn="l"/>
            <a:br>
              <a:rPr lang="en-IN" dirty="0"/>
            </a:br>
            <a:r>
              <a:rPr lang="en-IN" b="1" u="sng" dirty="0"/>
              <a:t>Backend</a:t>
            </a:r>
            <a:r>
              <a:rPr lang="en-IN" dirty="0"/>
              <a:t>: </a:t>
            </a:r>
            <a:r>
              <a:rPr lang="en-IN" dirty="0" err="1"/>
              <a:t>FastAPI</a:t>
            </a:r>
            <a:r>
              <a:rPr lang="en-IN" dirty="0"/>
              <a:t>, Python, TypeScript, </a:t>
            </a:r>
            <a:r>
              <a:rPr lang="en-IN" dirty="0" err="1"/>
              <a:t>Javascript</a:t>
            </a:r>
            <a:r>
              <a:rPr lang="en-IN" dirty="0"/>
              <a:t>, Node JS</a:t>
            </a:r>
          </a:p>
          <a:p>
            <a:pPr algn="l"/>
            <a:endParaRPr lang="en-IN" dirty="0"/>
          </a:p>
          <a:p>
            <a:pPr algn="l"/>
            <a:r>
              <a:rPr lang="en-IN" b="1" u="sng" dirty="0"/>
              <a:t>Database</a:t>
            </a:r>
            <a:r>
              <a:rPr lang="en-IN" dirty="0"/>
              <a:t>: MongoDB </a:t>
            </a:r>
          </a:p>
          <a:p>
            <a:pPr algn="l"/>
            <a:br>
              <a:rPr lang="en-IN" dirty="0"/>
            </a:br>
            <a:r>
              <a:rPr lang="en-IN" b="1" u="sng" dirty="0"/>
              <a:t>Hosting</a:t>
            </a:r>
            <a:r>
              <a:rPr lang="en-IN" dirty="0"/>
              <a:t>: GCP/AWS 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DAEE61-0B43-BE41-8CC7-A353EBAB4B6B}"/>
              </a:ext>
            </a:extLst>
          </p:cNvPr>
          <p:cNvSpPr txBox="1"/>
          <p:nvPr/>
        </p:nvSpPr>
        <p:spPr>
          <a:xfrm>
            <a:off x="311676" y="848866"/>
            <a:ext cx="36828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TARGET AUDIENCE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2C3A6A-F3AE-1E42-BEE2-48170D225E24}"/>
              </a:ext>
            </a:extLst>
          </p:cNvPr>
          <p:cNvSpPr txBox="1"/>
          <p:nvPr/>
        </p:nvSpPr>
        <p:spPr>
          <a:xfrm>
            <a:off x="4410433" y="857009"/>
            <a:ext cx="36828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SUCCESS METRIC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A0CE25-1054-7041-9B43-5BA64262085A}"/>
              </a:ext>
            </a:extLst>
          </p:cNvPr>
          <p:cNvSpPr txBox="1"/>
          <p:nvPr/>
        </p:nvSpPr>
        <p:spPr>
          <a:xfrm>
            <a:off x="8509193" y="848865"/>
            <a:ext cx="36828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TECH STACK</a:t>
            </a:r>
          </a:p>
        </p:txBody>
      </p:sp>
    </p:spTree>
    <p:extLst>
      <p:ext uri="{BB962C8B-B14F-4D97-AF65-F5344CB8AC3E}">
        <p14:creationId xmlns:p14="http://schemas.microsoft.com/office/powerpoint/2010/main" val="1974537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8;p2">
            <a:extLst>
              <a:ext uri="{FF2B5EF4-FFF2-40B4-BE49-F238E27FC236}">
                <a16:creationId xmlns:a16="http://schemas.microsoft.com/office/drawing/2014/main" id="{43F6A45C-B09B-CBD2-5134-333181D0B231}"/>
              </a:ext>
            </a:extLst>
          </p:cNvPr>
          <p:cNvSpPr txBox="1">
            <a:spLocks/>
          </p:cNvSpPr>
          <p:nvPr/>
        </p:nvSpPr>
        <p:spPr>
          <a:xfrm>
            <a:off x="0" y="-87464"/>
            <a:ext cx="12192000" cy="8775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4400"/>
            </a:pPr>
            <a:r>
              <a:rPr lang="en-US" sz="3800" dirty="0">
                <a:latin typeface="Roboto"/>
                <a:ea typeface="Roboto"/>
                <a:cs typeface="Roboto"/>
                <a:sym typeface="Roboto"/>
              </a:rPr>
              <a:t>Solution:-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0AC49BE0-261C-544B-8481-EF6349F309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4299857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737B8EDC-FC99-444E-9CF1-3EC2A565BDE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972CB7E2-E0EB-664A-959B-65A44A5699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E9F6B-2DD2-0548-A9CC-071CAD8D7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9510" y="2327562"/>
            <a:ext cx="3264017" cy="33114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1BAF0C-ED78-104A-92AB-235920B90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9765" y="855681"/>
            <a:ext cx="1406235" cy="14062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ECF9A3-3125-AB42-9153-758A0E913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3527" y="2327562"/>
            <a:ext cx="3373969" cy="3373969"/>
          </a:xfrm>
          <a:prstGeom prst="rect">
            <a:avLst/>
          </a:prstGeom>
        </p:spPr>
      </p:pic>
      <p:sp>
        <p:nvSpPr>
          <p:cNvPr id="13" name="AutoShape 8">
            <a:extLst>
              <a:ext uri="{FF2B5EF4-FFF2-40B4-BE49-F238E27FC236}">
                <a16:creationId xmlns:a16="http://schemas.microsoft.com/office/drawing/2014/main" id="{BF094A87-C0E0-EF4A-BAC2-02EA7E0635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88F50BA-09AB-0B4E-9C78-73885D3B01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070" y="1011379"/>
            <a:ext cx="4530440" cy="453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414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 txBox="1">
            <a:spLocks noGrp="1"/>
          </p:cNvSpPr>
          <p:nvPr>
            <p:ph type="title"/>
          </p:nvPr>
        </p:nvSpPr>
        <p:spPr>
          <a:xfrm>
            <a:off x="107625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800">
                <a:latin typeface="Roboto"/>
                <a:ea typeface="Roboto"/>
                <a:cs typeface="Roboto"/>
                <a:sym typeface="Roboto"/>
              </a:rPr>
              <a:t>Benefits </a:t>
            </a:r>
            <a:endParaRPr sz="3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"/>
          <p:cNvSpPr txBox="1">
            <a:spLocks noGrp="1"/>
          </p:cNvSpPr>
          <p:nvPr>
            <p:ph type="title"/>
          </p:nvPr>
        </p:nvSpPr>
        <p:spPr>
          <a:xfrm>
            <a:off x="119425" y="-591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800">
                <a:latin typeface="Roboto"/>
                <a:ea typeface="Roboto"/>
                <a:cs typeface="Roboto"/>
                <a:sym typeface="Roboto"/>
              </a:rPr>
              <a:t>Solution</a:t>
            </a:r>
            <a:endParaRPr sz="380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69265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"/>
          <p:cNvSpPr txBox="1">
            <a:spLocks noGrp="1"/>
          </p:cNvSpPr>
          <p:nvPr>
            <p:ph type="title"/>
          </p:nvPr>
        </p:nvSpPr>
        <p:spPr>
          <a:xfrm>
            <a:off x="131200" y="94271"/>
            <a:ext cx="11891172" cy="8775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800" dirty="0">
                <a:latin typeface="Roboto"/>
                <a:ea typeface="Roboto"/>
                <a:cs typeface="Roboto"/>
                <a:sym typeface="Roboto"/>
              </a:rPr>
              <a:t>Problem Statement:-</a:t>
            </a:r>
            <a:endParaRPr sz="38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Graphic 9" descr="Lightbulb">
            <a:extLst>
              <a:ext uri="{FF2B5EF4-FFF2-40B4-BE49-F238E27FC236}">
                <a16:creationId xmlns:a16="http://schemas.microsoft.com/office/drawing/2014/main" id="{3A0DBFA8-F1C8-7CD7-E36C-0023925BC9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913" y="1365637"/>
            <a:ext cx="669897" cy="6698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07BD08-4758-E5CD-AC3F-F41575843E3D}"/>
              </a:ext>
            </a:extLst>
          </p:cNvPr>
          <p:cNvSpPr txBox="1"/>
          <p:nvPr/>
        </p:nvSpPr>
        <p:spPr>
          <a:xfrm>
            <a:off x="852115" y="1438975"/>
            <a:ext cx="10487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Only 15% of content consumed by Gen Z includes traditional Indian cultural elements, compared to over 50% of content preferred by older generations.</a:t>
            </a:r>
            <a:endParaRPr lang="en-IN" dirty="0"/>
          </a:p>
        </p:txBody>
      </p:sp>
      <p:pic>
        <p:nvPicPr>
          <p:cNvPr id="12" name="Graphic 11" descr="Lightbulb">
            <a:extLst>
              <a:ext uri="{FF2B5EF4-FFF2-40B4-BE49-F238E27FC236}">
                <a16:creationId xmlns:a16="http://schemas.microsoft.com/office/drawing/2014/main" id="{A7668E96-E52A-5C31-3813-5BCA284334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913" y="2094450"/>
            <a:ext cx="669897" cy="6698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C63481A-45D6-5CE4-0B42-A37BE0093BFF}"/>
              </a:ext>
            </a:extLst>
          </p:cNvPr>
          <p:cNvSpPr txBox="1"/>
          <p:nvPr/>
        </p:nvSpPr>
        <p:spPr>
          <a:xfrm>
            <a:off x="927652" y="2230341"/>
            <a:ext cx="101425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Fashion Design Council of India (FDCI) notes that 70% of fashion trends followed by Gen Z are influenced by Western and contemporary designs, leaving traditional prints and fabrics with less than 30% influence.</a:t>
            </a:r>
            <a:endParaRPr lang="en-IN" dirty="0"/>
          </a:p>
        </p:txBody>
      </p:sp>
      <p:pic>
        <p:nvPicPr>
          <p:cNvPr id="15" name="Graphic 14" descr="Lightbulb">
            <a:extLst>
              <a:ext uri="{FF2B5EF4-FFF2-40B4-BE49-F238E27FC236}">
                <a16:creationId xmlns:a16="http://schemas.microsoft.com/office/drawing/2014/main" id="{5230248A-30D2-BDD3-6D6E-95EAE6932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913" y="2823262"/>
            <a:ext cx="669897" cy="669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08A90B7-7D59-0C32-6F34-F40A459B28C8}"/>
              </a:ext>
            </a:extLst>
          </p:cNvPr>
          <p:cNvSpPr txBox="1"/>
          <p:nvPr/>
        </p:nvSpPr>
        <p:spPr>
          <a:xfrm>
            <a:off x="987950" y="2832727"/>
            <a:ext cx="94859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Media consumption patterns show that Gen Z prefers digital content (social media, streaming platforms), which seldom features traditional crafts and textiles</a:t>
            </a:r>
            <a:endParaRPr lang="en-IN" dirty="0"/>
          </a:p>
        </p:txBody>
      </p:sp>
      <p:pic>
        <p:nvPicPr>
          <p:cNvPr id="18" name="Graphic 17" descr="Lightbulb">
            <a:extLst>
              <a:ext uri="{FF2B5EF4-FFF2-40B4-BE49-F238E27FC236}">
                <a16:creationId xmlns:a16="http://schemas.microsoft.com/office/drawing/2014/main" id="{346953A1-3105-17DF-D90C-6785E78896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913" y="3570433"/>
            <a:ext cx="669897" cy="66989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C1539E9-44EE-470B-0246-C6FCD5FC33AD}"/>
              </a:ext>
            </a:extLst>
          </p:cNvPr>
          <p:cNvSpPr txBox="1"/>
          <p:nvPr/>
        </p:nvSpPr>
        <p:spPr>
          <a:xfrm>
            <a:off x="987950" y="3643772"/>
            <a:ext cx="84502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survey conducted by the Craft Revival Trust (2019) found that only 35% of urban Indian youth could correctly identify more than three traditional textiles specific to Indian states</a:t>
            </a:r>
            <a:endParaRPr lang="en-IN" dirty="0"/>
          </a:p>
        </p:txBody>
      </p:sp>
      <p:sp>
        <p:nvSpPr>
          <p:cNvPr id="22" name="Arrow: Curved Down 21">
            <a:extLst>
              <a:ext uri="{FF2B5EF4-FFF2-40B4-BE49-F238E27FC236}">
                <a16:creationId xmlns:a16="http://schemas.microsoft.com/office/drawing/2014/main" id="{A923F7D1-7B5D-7F99-F6C4-5F62745AE517}"/>
              </a:ext>
            </a:extLst>
          </p:cNvPr>
          <p:cNvSpPr/>
          <p:nvPr/>
        </p:nvSpPr>
        <p:spPr>
          <a:xfrm rot="20139884">
            <a:off x="736429" y="4153943"/>
            <a:ext cx="2474215" cy="1320456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C743C81-A117-DBE3-B9C3-65D0C39A1BE3}"/>
              </a:ext>
            </a:extLst>
          </p:cNvPr>
          <p:cNvSpPr/>
          <p:nvPr/>
        </p:nvSpPr>
        <p:spPr>
          <a:xfrm>
            <a:off x="1973538" y="4911912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Solution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F88E3CED-15A1-47E4-ADFD-E447355FCEA7}"/>
              </a:ext>
            </a:extLst>
          </p:cNvPr>
          <p:cNvSpPr/>
          <p:nvPr/>
        </p:nvSpPr>
        <p:spPr>
          <a:xfrm>
            <a:off x="5730903" y="4428877"/>
            <a:ext cx="596546" cy="715617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FB15D0E3-E93B-6633-72A2-41AB4328D8B2}"/>
              </a:ext>
            </a:extLst>
          </p:cNvPr>
          <p:cNvSpPr/>
          <p:nvPr/>
        </p:nvSpPr>
        <p:spPr>
          <a:xfrm>
            <a:off x="5778513" y="5353370"/>
            <a:ext cx="596546" cy="715617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2A386C-9B86-1E76-3E41-140AB479FA82}"/>
              </a:ext>
            </a:extLst>
          </p:cNvPr>
          <p:cNvSpPr txBox="1"/>
          <p:nvPr/>
        </p:nvSpPr>
        <p:spPr>
          <a:xfrm>
            <a:off x="6520070" y="4627659"/>
            <a:ext cx="4325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Trend Generation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A14D24-5AFC-1E2F-6A20-FAEC27D454C3}"/>
              </a:ext>
            </a:extLst>
          </p:cNvPr>
          <p:cNvSpPr txBox="1"/>
          <p:nvPr/>
        </p:nvSpPr>
        <p:spPr>
          <a:xfrm>
            <a:off x="6520069" y="5561757"/>
            <a:ext cx="4325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Engagement on a shopping platform</a:t>
            </a:r>
            <a:endParaRPr lang="en-IN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829</Words>
  <Application>Microsoft Macintosh PowerPoint</Application>
  <PresentationFormat>Widescreen</PresentationFormat>
  <Paragraphs>54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Roboto</vt:lpstr>
      <vt:lpstr>Arial</vt:lpstr>
      <vt:lpstr>Office Theme</vt:lpstr>
      <vt:lpstr>Team Name : PipInstall  Team Details: Khushi Garg-IIIT Pune                           Aastha Joshi- GEHU                           Anngha C Panigrahi-IIIT Bh</vt:lpstr>
      <vt:lpstr>Solution: Bridging Tradition with Innovation</vt:lpstr>
      <vt:lpstr>PowerPoint Presentation</vt:lpstr>
      <vt:lpstr>PowerPoint Presentation</vt:lpstr>
      <vt:lpstr>PowerPoint Presentation</vt:lpstr>
      <vt:lpstr>Benefits </vt:lpstr>
      <vt:lpstr>Solution</vt:lpstr>
      <vt:lpstr>Problem Statement:-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Name : PipInstall  Team Details: Khushi Garg                           Aastha Joshi                           Anngha C Panigrahi</dc:title>
  <cp:lastModifiedBy>garggautam_ntpc@yahoo.com</cp:lastModifiedBy>
  <cp:revision>6</cp:revision>
  <dcterms:modified xsi:type="dcterms:W3CDTF">2024-06-30T18:24:40Z</dcterms:modified>
</cp:coreProperties>
</file>